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26"/>
  </p:notesMasterIdLst>
  <p:handoutMasterIdLst>
    <p:handoutMasterId r:id="rId27"/>
  </p:handoutMasterIdLst>
  <p:sldIdLst>
    <p:sldId id="1186" r:id="rId2"/>
    <p:sldId id="1106" r:id="rId3"/>
    <p:sldId id="1191" r:id="rId4"/>
    <p:sldId id="1112" r:id="rId5"/>
    <p:sldId id="1241" r:id="rId6"/>
    <p:sldId id="1240" r:id="rId7"/>
    <p:sldId id="1221" r:id="rId8"/>
    <p:sldId id="1223" r:id="rId9"/>
    <p:sldId id="1222" r:id="rId10"/>
    <p:sldId id="1225" r:id="rId11"/>
    <p:sldId id="1239" r:id="rId12"/>
    <p:sldId id="1227" r:id="rId13"/>
    <p:sldId id="1235" r:id="rId14"/>
    <p:sldId id="1228" r:id="rId15"/>
    <p:sldId id="1244" r:id="rId16"/>
    <p:sldId id="1232" r:id="rId17"/>
    <p:sldId id="1230" r:id="rId18"/>
    <p:sldId id="1246" r:id="rId19"/>
    <p:sldId id="1245" r:id="rId20"/>
    <p:sldId id="1243" r:id="rId21"/>
    <p:sldId id="1238" r:id="rId22"/>
    <p:sldId id="1242" r:id="rId23"/>
    <p:sldId id="1247" r:id="rId24"/>
    <p:sldId id="1202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Slide Examples" id="{7EC56637-EACD-4E90-8D3D-66772FA06E17}">
          <p14:sldIdLst>
            <p14:sldId id="1186"/>
            <p14:sldId id="1106"/>
            <p14:sldId id="1191"/>
            <p14:sldId id="1112"/>
            <p14:sldId id="1241"/>
            <p14:sldId id="1240"/>
            <p14:sldId id="1221"/>
            <p14:sldId id="1223"/>
            <p14:sldId id="1222"/>
            <p14:sldId id="1225"/>
            <p14:sldId id="1239"/>
            <p14:sldId id="1227"/>
            <p14:sldId id="1235"/>
            <p14:sldId id="1228"/>
            <p14:sldId id="1244"/>
            <p14:sldId id="1232"/>
            <p14:sldId id="1230"/>
            <p14:sldId id="1246"/>
            <p14:sldId id="1245"/>
            <p14:sldId id="1243"/>
            <p14:sldId id="1238"/>
            <p14:sldId id="1242"/>
            <p14:sldId id="1247"/>
            <p14:sldId id="12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78" autoAdjust="0"/>
    <p:restoredTop sz="94783" autoAdjust="0"/>
  </p:normalViewPr>
  <p:slideViewPr>
    <p:cSldViewPr snapToGrid="0" snapToObjects="1">
      <p:cViewPr varScale="1">
        <p:scale>
          <a:sx n="87" d="100"/>
          <a:sy n="87" d="100"/>
        </p:scale>
        <p:origin x="216" y="67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10/24/19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7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3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9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0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4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8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6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6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ad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/>
              <a:t>CheeeCagGo</a:t>
            </a:r>
            <a:r>
              <a:rPr lang="en-US" dirty="0"/>
              <a:t> VMUG </a:t>
            </a:r>
            <a:r>
              <a:rPr lang="en-US" dirty="0" err="1"/>
              <a:t>UserCon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Timmy Carr @</a:t>
            </a:r>
            <a:r>
              <a:rPr lang="en-US" dirty="0" err="1"/>
              <a:t>timmycarr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3EB5-6518-42CA-B104-C126D5379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2948" y="5138745"/>
            <a:ext cx="5446652" cy="355601"/>
          </a:xfrm>
        </p:spPr>
        <p:txBody>
          <a:bodyPr/>
          <a:lstStyle/>
          <a:p>
            <a:r>
              <a:rPr lang="en-US" dirty="0"/>
              <a:t>Staff Cloud Native Field Engineer – Kubernetes Practice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24th, 2019</a:t>
            </a:r>
          </a:p>
        </p:txBody>
      </p:sp>
    </p:spTree>
    <p:extLst>
      <p:ext uri="{BB962C8B-B14F-4D97-AF65-F5344CB8AC3E}">
        <p14:creationId xmlns:p14="http://schemas.microsoft.com/office/powerpoint/2010/main" val="11890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help to make sure that multiple copies of a pod is running.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ReplicaSets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B9BA95-BB04-784B-A811-8DAC97D6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1362" y="1454150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A8B40-F842-6445-A286-4C2D5E80A99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564A-62D5-7948-9288-E84BA386EC9F}"/>
              </a:ext>
            </a:extLst>
          </p:cNvPr>
          <p:cNvSpPr txBox="1"/>
          <p:nvPr/>
        </p:nvSpPr>
        <p:spPr>
          <a:xfrm>
            <a:off x="1342660" y="2838678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F86C0-F7B7-F340-BB21-A488244C5457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declarative orchestration of application roll-out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F07E335-5ACA-3742-BDAD-CD1BBF74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540" y="1077652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E75169-BA83-A146-922B-35B3A6E0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090" y="1214793"/>
            <a:ext cx="6593840" cy="4876800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exposing pods based on label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E901A-473F-8440-99FC-AA46A02704E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D0A6E-27C6-F84F-BF8D-CD70B4630F3E}"/>
              </a:ext>
            </a:extLst>
          </p:cNvPr>
          <p:cNvSpPr txBox="1"/>
          <p:nvPr/>
        </p:nvSpPr>
        <p:spPr>
          <a:xfrm>
            <a:off x="1342660" y="2854067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3645E-4EDA-7346-BCAE-E757E9BEFFEF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2866" y="1267388"/>
            <a:ext cx="8578295" cy="4572000"/>
          </a:xfrm>
        </p:spPr>
        <p:txBody>
          <a:bodyPr/>
          <a:lstStyle/>
          <a:p>
            <a:r>
              <a:rPr lang="en-US" b="1" dirty="0"/>
              <a:t>Namespaces</a:t>
            </a:r>
            <a:endParaRPr lang="en-US" dirty="0"/>
          </a:p>
          <a:p>
            <a:pPr lvl="1"/>
            <a:r>
              <a:rPr lang="en-US" dirty="0"/>
              <a:t>Isolated workspaces for users/projects</a:t>
            </a:r>
          </a:p>
          <a:p>
            <a:r>
              <a:rPr lang="en-US" b="1" dirty="0"/>
              <a:t>Ingress</a:t>
            </a:r>
            <a:endParaRPr lang="en-US" dirty="0"/>
          </a:p>
          <a:p>
            <a:pPr lvl="1"/>
            <a:r>
              <a:rPr lang="en-US" dirty="0"/>
              <a:t>L7 load balancing</a:t>
            </a:r>
          </a:p>
          <a:p>
            <a:r>
              <a:rPr lang="en-US" b="1" dirty="0"/>
              <a:t>Deployments</a:t>
            </a:r>
            <a:endParaRPr lang="en-US" dirty="0"/>
          </a:p>
          <a:p>
            <a:pPr lvl="1"/>
            <a:r>
              <a:rPr lang="en-US" dirty="0"/>
              <a:t>Declarative version updates</a:t>
            </a:r>
          </a:p>
          <a:p>
            <a:pPr>
              <a:buNone/>
            </a:pPr>
            <a:r>
              <a:rPr lang="en-US" b="1" dirty="0"/>
              <a:t>Jobs</a:t>
            </a:r>
            <a:endParaRPr lang="en-US" dirty="0"/>
          </a:p>
          <a:p>
            <a:pPr lvl="1"/>
            <a:r>
              <a:rPr lang="en-US" dirty="0"/>
              <a:t>Run to completion</a:t>
            </a:r>
          </a:p>
          <a:p>
            <a:r>
              <a:rPr lang="en-US" b="1" dirty="0"/>
              <a:t>Autoscaling</a:t>
            </a:r>
            <a:endParaRPr lang="en-US" dirty="0"/>
          </a:p>
          <a:p>
            <a:pPr lvl="1"/>
            <a:r>
              <a:rPr lang="en-US" dirty="0"/>
              <a:t>Automatically adjust replica count</a:t>
            </a:r>
          </a:p>
          <a:p>
            <a:r>
              <a:rPr lang="en-US" b="1" dirty="0"/>
              <a:t>DaemonSets</a:t>
            </a:r>
            <a:endParaRPr lang="en-US" dirty="0"/>
          </a:p>
          <a:p>
            <a:pPr lvl="1"/>
            <a:r>
              <a:rPr lang="en-US" dirty="0"/>
              <a:t>Run something on every node (or subset)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We’ve just scratched the surface here. More items that we’ve not covered: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29909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Get Going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bg1"/>
                </a:solidFill>
              </a:rPr>
              <a:t>Containers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in Depth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Cluster Operations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CKA Exam Preparation</a:t>
            </a:r>
          </a:p>
          <a:p>
            <a:pPr marL="342900" indent="-342900"/>
            <a:endParaRPr lang="en-US" dirty="0">
              <a:solidFill>
                <a:schemeClr val="tx1"/>
              </a:solidFill>
              <a:latin typeface="+mj-lt"/>
            </a:endParaRP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https://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kube.academy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courses for each level of of need.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Step 1 - Free VMware Kubernetes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8D032-3019-0A42-8306-3CE71D1B5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48" y="1928194"/>
            <a:ext cx="6396505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Learn about the features of VMware Enterprise PKS </a:t>
            </a:r>
          </a:p>
          <a:p>
            <a:pPr>
              <a:buNone/>
            </a:pPr>
            <a:r>
              <a:rPr lang="en-US" dirty="0"/>
              <a:t>- https://</a:t>
            </a:r>
            <a:r>
              <a:rPr lang="en-US" dirty="0" err="1"/>
              <a:t>labs.hol.vmware.com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Try out our VMware PKS Hands On Lab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VMware HOL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77CB6-F40D-7F40-AFBE-7D718702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38" y="2844110"/>
            <a:ext cx="6793535" cy="37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kind is now being integrated into the upstream testing platform for Kubernetes – it’ll work really well for you too! </a:t>
            </a:r>
          </a:p>
          <a:p>
            <a:pPr>
              <a:buNone/>
            </a:pPr>
            <a:r>
              <a:rPr lang="en-US" dirty="0"/>
              <a:t>Use kind to get a simple cluster up and running on your laptop with Docker: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Kubernetes in Docker Project – https://kind.sigs.k8s.io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– Use kind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64D89-2796-7549-AAE6-C2373C5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942846"/>
            <a:ext cx="6344205" cy="36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Purpose built tool built to provide a fast path for creating Kubernetes clusters.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Only deals with bootstrapping Kubernetes and not provisioning or configuring machines.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https://github.com/kubernetes/kubeadm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Kubernetes Installs with kubeadm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BCDEF-75DD-A34A-8B00-B9213871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370" y="3170903"/>
            <a:ext cx="5701763" cy="32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39" y="1474170"/>
            <a:ext cx="10972800" cy="457200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Kubernetes is complicated – use a pre-packaged solution that does this for you.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We recommend Cluster API for installation of kubernetes. 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CAPV is the vSphere Provider for Cluster API (CAPI) and leverages </a:t>
            </a:r>
            <a:r>
              <a:rPr lang="en-US" dirty="0" err="1">
                <a:solidFill>
                  <a:schemeClr val="tx1"/>
                </a:solidFill>
              </a:rPr>
              <a:t>kubeadm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your own Kubernetes Cluster on vSphere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Cluster API and CAPV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D9A13-8119-3E42-8BB1-EBCE5A50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82" y="3092823"/>
            <a:ext cx="6094411" cy="3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Tools to Get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Sonobuoy</a:t>
            </a:r>
            <a:r>
              <a:rPr lang="en-US" dirty="0"/>
              <a:t> - https://github.com/heptio/sonobuoy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Cluster Passes Muster!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C28329-53DE-C445-849B-C851BC7A0D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76332" y="1624262"/>
            <a:ext cx="5283991" cy="4572000"/>
          </a:xfrm>
        </p:spPr>
      </p:pic>
    </p:spTree>
    <p:extLst>
      <p:ext uri="{BB962C8B-B14F-4D97-AF65-F5344CB8AC3E}">
        <p14:creationId xmlns:p14="http://schemas.microsoft.com/office/powerpoint/2010/main" val="15211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Kubernetes Slack – slack.k8s.io for an invite</a:t>
            </a:r>
          </a:p>
          <a:p>
            <a:r>
              <a:rPr lang="en-US" dirty="0"/>
              <a:t>TGI Kubernetes – weekly YouTube stream.</a:t>
            </a:r>
          </a:p>
          <a:p>
            <a:r>
              <a:rPr lang="en-US" dirty="0"/>
              <a:t>Kubernetes docs  </a:t>
            </a:r>
          </a:p>
          <a:p>
            <a:pPr lvl="1"/>
            <a:r>
              <a:rPr lang="en-US" dirty="0"/>
              <a:t>https://kubernetes.io/docs/tutorials/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Where to get more info without a class.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Help!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256CF-B14C-514F-81CB-BFC24B10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52" y="2482849"/>
            <a:ext cx="564955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63DB8-E0E3-5444-8793-BDAA72FF11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049976" y="1600200"/>
            <a:ext cx="6104748" cy="4572000"/>
          </a:xfr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the Google, ”</a:t>
            </a:r>
            <a:r>
              <a:rPr lang="en-US" dirty="0" err="1"/>
              <a:t>Heptio</a:t>
            </a:r>
            <a:r>
              <a:rPr lang="en-US" dirty="0"/>
              <a:t> Managing Kubernetes”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Copy of Managing Kubernetes</a:t>
            </a:r>
          </a:p>
        </p:txBody>
      </p:sp>
    </p:spTree>
    <p:extLst>
      <p:ext uri="{BB962C8B-B14F-4D97-AF65-F5344CB8AC3E}">
        <p14:creationId xmlns:p14="http://schemas.microsoft.com/office/powerpoint/2010/main" val="7325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insight for everyone! </a:t>
            </a:r>
            <a:r>
              <a:rPr lang="en-US" dirty="0" err="1"/>
              <a:t>www.github.io</a:t>
            </a:r>
            <a:r>
              <a:rPr lang="en-US" dirty="0"/>
              <a:t>/</a:t>
            </a:r>
            <a:r>
              <a:rPr lang="en-US" dirty="0" err="1"/>
              <a:t>vmware-tanzu</a:t>
            </a:r>
            <a:r>
              <a:rPr lang="en-US" dirty="0"/>
              <a:t>/</a:t>
            </a:r>
            <a:r>
              <a:rPr lang="en-US" dirty="0" err="1"/>
              <a:t>ocatant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Octant for Visibility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BC33-B3C7-8E4F-B9AA-45F72DF6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79" y="1334379"/>
            <a:ext cx="9048014" cy="4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3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Split applications into smaller services.</a:t>
            </a:r>
          </a:p>
          <a:p>
            <a:pPr>
              <a:buNone/>
            </a:pPr>
            <a:r>
              <a:rPr lang="en-US" dirty="0"/>
              <a:t>Allow teams to specialize in deploying and making their service available.</a:t>
            </a:r>
          </a:p>
          <a:p>
            <a:pPr>
              <a:buNone/>
            </a:pPr>
            <a:r>
              <a:rPr lang="en-US" dirty="0"/>
              <a:t>Allow experimentation – Teams can choose how to code/deploy their service.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Moving forward from the typical monolith…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Machinery that understands how to tie all of these components together.</a:t>
            </a:r>
          </a:p>
          <a:p>
            <a:pPr>
              <a:buNone/>
            </a:pPr>
            <a:r>
              <a:rPr lang="en-US" dirty="0"/>
              <a:t>Things like:</a:t>
            </a:r>
          </a:p>
          <a:p>
            <a:pPr>
              <a:buNone/>
            </a:pPr>
            <a:r>
              <a:rPr lang="en-US" dirty="0"/>
              <a:t>	Replica management</a:t>
            </a:r>
          </a:p>
          <a:p>
            <a:pPr>
              <a:buNone/>
            </a:pPr>
            <a:r>
              <a:rPr lang="en-US" dirty="0"/>
              <a:t>	Service discovery</a:t>
            </a:r>
          </a:p>
          <a:p>
            <a:pPr>
              <a:buNone/>
            </a:pPr>
            <a:r>
              <a:rPr lang="en-US" dirty="0"/>
              <a:t>	Network access control for services</a:t>
            </a:r>
          </a:p>
          <a:p>
            <a:pPr>
              <a:buNone/>
            </a:pPr>
            <a:r>
              <a:rPr lang="en-US" dirty="0"/>
              <a:t>	Health checking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better tooling.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Requires…</a:t>
            </a:r>
          </a:p>
        </p:txBody>
      </p:sp>
    </p:spTree>
    <p:extLst>
      <p:ext uri="{BB962C8B-B14F-4D97-AF65-F5344CB8AC3E}">
        <p14:creationId xmlns:p14="http://schemas.microsoft.com/office/powerpoint/2010/main" val="23079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***Much of this section leverages diagrams from Joe Beda’s Kubernetes 101 Presentation***</a:t>
            </a:r>
          </a:p>
          <a:p>
            <a:r>
              <a:rPr lang="en-US" sz="1600" dirty="0"/>
              <a:t>https://github.com/jbeda/slides-kubernetes-101</a:t>
            </a:r>
          </a:p>
        </p:txBody>
      </p:sp>
    </p:spTree>
    <p:extLst>
      <p:ext uri="{BB962C8B-B14F-4D97-AF65-F5344CB8AC3E}">
        <p14:creationId xmlns:p14="http://schemas.microsoft.com/office/powerpoint/2010/main" val="3064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high level cluster components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Kubernetes Cluster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AA8F37-BD3F-254C-82C0-408C9B7A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45" y="1730144"/>
            <a:ext cx="8724837" cy="4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atomic unit in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E3B2C7-34AC-3046-8D2A-A0922BCE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636" y="1532559"/>
            <a:ext cx="8902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allow us to tie components within Kubernetes together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8E2C8A-D375-A34B-96AD-BFE56E6B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7301" y="1761158"/>
            <a:ext cx="5676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Dark-2019-Final" id="{930A61DB-6CE0-594B-A333-8904FB7DC86A}" vid="{B8DADF62-77F3-2548-95B9-A40DA9F412C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0</TotalTime>
  <Words>549</Words>
  <Application>Microsoft Macintosh PowerPoint</Application>
  <PresentationFormat>Custom</PresentationFormat>
  <Paragraphs>112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Camphor Std</vt:lpstr>
      <vt:lpstr>Metropolis</vt:lpstr>
      <vt:lpstr>Metropolis Light</vt:lpstr>
      <vt:lpstr>Open Sans</vt:lpstr>
      <vt:lpstr>VMware_dark_16x9</vt:lpstr>
      <vt:lpstr>Getting Started With  Kubernetes</vt:lpstr>
      <vt:lpstr>PowerPoint Presentation</vt:lpstr>
      <vt:lpstr>Current State</vt:lpstr>
      <vt:lpstr>Microservices</vt:lpstr>
      <vt:lpstr>All of This Requires…</vt:lpstr>
      <vt:lpstr>Kubernetes Overview</vt:lpstr>
      <vt:lpstr>A Kubernetes Cluster</vt:lpstr>
      <vt:lpstr>The Pod</vt:lpstr>
      <vt:lpstr>Labels</vt:lpstr>
      <vt:lpstr>ReplicaSets</vt:lpstr>
      <vt:lpstr>Deployments</vt:lpstr>
      <vt:lpstr>Services</vt:lpstr>
      <vt:lpstr>And SO Much More…</vt:lpstr>
      <vt:lpstr>Tools to Get Going</vt:lpstr>
      <vt:lpstr>Step 1 - Free VMware Kubernetes Training</vt:lpstr>
      <vt:lpstr>FREE VMware HOL</vt:lpstr>
      <vt:lpstr>Locally – Use kind </vt:lpstr>
      <vt:lpstr>Hands On - Kubernetes Installs with kubeadm</vt:lpstr>
      <vt:lpstr>Hands On - Cluster API and CAPV </vt:lpstr>
      <vt:lpstr>Make Sure Your Cluster Passes Muster!</vt:lpstr>
      <vt:lpstr>Community Help!</vt:lpstr>
      <vt:lpstr>Get Your Copy of Managing Kubernetes</vt:lpstr>
      <vt:lpstr>Use Octant for Visibility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Carr</dc:creator>
  <cp:lastModifiedBy/>
  <cp:revision>1</cp:revision>
  <dcterms:created xsi:type="dcterms:W3CDTF">2019-04-01T00:43:19Z</dcterms:created>
  <dcterms:modified xsi:type="dcterms:W3CDTF">2019-10-24T18:27:20Z</dcterms:modified>
</cp:coreProperties>
</file>